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mbria Math" panose="02040503050406030204" pitchFamily="18" charset="0"/>
      <p:regular r:id="rId13"/>
    </p:embeddedFont>
    <p:embeddedFont>
      <p:font typeface="Instrument Sans Medium" panose="020B0604020202020204" charset="0"/>
      <p:regular r:id="rId14"/>
    </p:embeddedFont>
    <p:embeddedFont>
      <p:font typeface="Instrument Sans Semi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2119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607" y="2823448"/>
            <a:ext cx="4919186" cy="25825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Quantum </a:t>
            </a:r>
            <a:r>
              <a:rPr lang="en-US" sz="4450" dirty="0">
                <a:solidFill>
                  <a:srgbClr val="505468"/>
                </a:solidFill>
                <a:latin typeface="Instrument Sans Medium" panose="020B0604020202020204" charset="0"/>
                <a:ea typeface="Instrument Sans Semi Bold" pitchFamily="34" charset="-122"/>
                <a:cs typeface="Instrument Sans Semi Bold" pitchFamily="34" charset="-120"/>
              </a:rPr>
              <a:t>Computing</a:t>
            </a: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and the Future of Logistics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941801"/>
            <a:ext cx="7556421" cy="36744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computing holds immense potential to revolutionize the logistics industry by providing unparalleled optimization capabilities, enhanced decision-making, and unprecedented insights into complex supply chain challenges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22071A6744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Sai charan perala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b="1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1270040" y="5648563"/>
            <a:ext cx="4305570" cy="1451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387566-7F06-4BE9-D25C-226040B3C4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1664" y="5547629"/>
            <a:ext cx="3584759" cy="37188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834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Road Ahead: Quantum Computing's </a:t>
            </a:r>
            <a:r>
              <a:rPr lang="en-US" sz="4450" dirty="0">
                <a:solidFill>
                  <a:srgbClr val="505468"/>
                </a:solidFill>
                <a:latin typeface="Instrument Sans Medium" panose="020B0604020202020204" charset="0"/>
                <a:ea typeface="Instrument Sans Semi Bold" pitchFamily="34" charset="-122"/>
                <a:cs typeface="Instrument Sans Semi Bold" pitchFamily="34" charset="-120"/>
              </a:rPr>
              <a:t>Transformative</a:t>
            </a: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Potential in Logistics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288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Quantum-Powered Decision Making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2835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algorithms will enable logistics leaders to make more informed, data-driven decisions.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288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Enhanced Supply Chain Resilience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92835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computing will help logistics networks anticipate and adapt to disruptions with agility.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2880"/>
            <a:ext cx="33670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Sustainable Optimization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Quantum-driven logistics optimization will reduce emissions, waste, and environmental impact.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8681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7332" y="277773"/>
            <a:ext cx="3975735" cy="222313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77954" y="3389947"/>
            <a:ext cx="13074491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Understanding the Limitations of Classical Computing in Logistics</a:t>
            </a:r>
            <a:endParaRPr lang="en-US" sz="4350" dirty="0"/>
          </a:p>
        </p:txBody>
      </p:sp>
      <p:sp>
        <p:nvSpPr>
          <p:cNvPr id="5" name="Shape 1"/>
          <p:cNvSpPr/>
          <p:nvPr/>
        </p:nvSpPr>
        <p:spPr>
          <a:xfrm>
            <a:off x="777954" y="5362813"/>
            <a:ext cx="500063" cy="500063"/>
          </a:xfrm>
          <a:prstGeom prst="roundRect">
            <a:avLst>
              <a:gd name="adj" fmla="val 18671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963454" y="5446038"/>
            <a:ext cx="129064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3"/>
          <p:cNvSpPr/>
          <p:nvPr/>
        </p:nvSpPr>
        <p:spPr>
          <a:xfrm>
            <a:off x="1500307" y="5362813"/>
            <a:ext cx="304359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Complexity Limitations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500307" y="5843468"/>
            <a:ext cx="3487579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Classical computers struggle to efficiently solve complex logistics optimization problems with massive data sets and numerous variables.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210175" y="5362813"/>
            <a:ext cx="500063" cy="500063"/>
          </a:xfrm>
          <a:prstGeom prst="roundRect">
            <a:avLst>
              <a:gd name="adj" fmla="val 18671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367337" y="5446038"/>
            <a:ext cx="18573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00" dirty="0"/>
          </a:p>
        </p:txBody>
      </p:sp>
      <p:sp>
        <p:nvSpPr>
          <p:cNvPr id="11" name="Text 7"/>
          <p:cNvSpPr/>
          <p:nvPr/>
        </p:nvSpPr>
        <p:spPr>
          <a:xfrm>
            <a:off x="5932527" y="5362813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Speed Constraints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5932527" y="5843468"/>
            <a:ext cx="3487579" cy="1422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Traditional algorithms are often too slow to keep pace with the real-time demands of dynamic supply chain operations.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2396" y="5362813"/>
            <a:ext cx="500063" cy="500063"/>
          </a:xfrm>
          <a:prstGeom prst="roundRect">
            <a:avLst>
              <a:gd name="adj" fmla="val 18671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795867" y="5446038"/>
            <a:ext cx="19311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00" dirty="0"/>
          </a:p>
        </p:txBody>
      </p:sp>
      <p:sp>
        <p:nvSpPr>
          <p:cNvPr id="15" name="Text 11"/>
          <p:cNvSpPr/>
          <p:nvPr/>
        </p:nvSpPr>
        <p:spPr>
          <a:xfrm>
            <a:off x="10364748" y="5362813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Scalability Issues</a:t>
            </a:r>
            <a:endParaRPr lang="en-US" sz="2150" dirty="0"/>
          </a:p>
        </p:txBody>
      </p:sp>
      <p:sp>
        <p:nvSpPr>
          <p:cNvPr id="16" name="Text 12"/>
          <p:cNvSpPr/>
          <p:nvPr/>
        </p:nvSpPr>
        <p:spPr>
          <a:xfrm>
            <a:off x="10364748" y="5843468"/>
            <a:ext cx="3487579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 logistics networks grow, classical computing power becomes increasingly strained, hindering effective decision-making and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04" y="2323267"/>
            <a:ext cx="4959072" cy="358294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24587" y="758309"/>
            <a:ext cx="7667625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Quantum Algorithms for Optimization Problems</a:t>
            </a:r>
            <a:endParaRPr lang="en-US" sz="4150" dirty="0"/>
          </a:p>
        </p:txBody>
      </p:sp>
      <p:sp>
        <p:nvSpPr>
          <p:cNvPr id="5" name="Shape 1"/>
          <p:cNvSpPr/>
          <p:nvPr/>
        </p:nvSpPr>
        <p:spPr>
          <a:xfrm>
            <a:off x="6529507" y="2392918"/>
            <a:ext cx="22860" cy="5078373"/>
          </a:xfrm>
          <a:prstGeom prst="roundRect">
            <a:avLst>
              <a:gd name="adj" fmla="val 387511"/>
            </a:avLst>
          </a:prstGeom>
          <a:solidFill>
            <a:srgbClr val="C8C9CF"/>
          </a:solidFill>
          <a:ln/>
        </p:spPr>
      </p:sp>
      <p:sp>
        <p:nvSpPr>
          <p:cNvPr id="6" name="Shape 2"/>
          <p:cNvSpPr/>
          <p:nvPr/>
        </p:nvSpPr>
        <p:spPr>
          <a:xfrm>
            <a:off x="6755309" y="2855833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8C9CF"/>
          </a:solidFill>
          <a:ln/>
        </p:spPr>
      </p:sp>
      <p:sp>
        <p:nvSpPr>
          <p:cNvPr id="7" name="Shape 3"/>
          <p:cNvSpPr/>
          <p:nvPr/>
        </p:nvSpPr>
        <p:spPr>
          <a:xfrm>
            <a:off x="6303705" y="2630091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479679" y="2709148"/>
            <a:ext cx="122396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9" name="Text 5"/>
          <p:cNvSpPr/>
          <p:nvPr/>
        </p:nvSpPr>
        <p:spPr>
          <a:xfrm>
            <a:off x="7700963" y="2603778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Quantum Annealing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7700963" y="3059668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Leveraging quantum mechanical phenomena to find optimal solutions for complex logistics optimization problems.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6755309" y="4618911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8C9CF"/>
          </a:solidFill>
          <a:ln/>
        </p:spPr>
      </p:sp>
      <p:sp>
        <p:nvSpPr>
          <p:cNvPr id="12" name="Shape 8"/>
          <p:cNvSpPr/>
          <p:nvPr/>
        </p:nvSpPr>
        <p:spPr>
          <a:xfrm>
            <a:off x="6303705" y="4393168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452771" y="4472226"/>
            <a:ext cx="176212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4" name="Text 10"/>
          <p:cNvSpPr/>
          <p:nvPr/>
        </p:nvSpPr>
        <p:spPr>
          <a:xfrm>
            <a:off x="7700963" y="4366855"/>
            <a:ext cx="270498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Quantum Simulations</a:t>
            </a:r>
            <a:endParaRPr lang="en-US" sz="2050" dirty="0"/>
          </a:p>
        </p:txBody>
      </p:sp>
      <p:sp>
        <p:nvSpPr>
          <p:cNvPr id="15" name="Text 11"/>
          <p:cNvSpPr/>
          <p:nvPr/>
        </p:nvSpPr>
        <p:spPr>
          <a:xfrm>
            <a:off x="7700963" y="4822746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Modeling and simulating logistical systems at a quantum level to uncover novel insights and strategies.</a:t>
            </a:r>
            <a:endParaRPr lang="en-US" sz="1650" dirty="0"/>
          </a:p>
        </p:txBody>
      </p:sp>
      <p:sp>
        <p:nvSpPr>
          <p:cNvPr id="16" name="Shape 12"/>
          <p:cNvSpPr/>
          <p:nvPr/>
        </p:nvSpPr>
        <p:spPr>
          <a:xfrm>
            <a:off x="6755309" y="6381988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8C9CF"/>
          </a:solidFill>
          <a:ln/>
        </p:spPr>
      </p:sp>
      <p:sp>
        <p:nvSpPr>
          <p:cNvPr id="17" name="Shape 13"/>
          <p:cNvSpPr/>
          <p:nvPr/>
        </p:nvSpPr>
        <p:spPr>
          <a:xfrm>
            <a:off x="6303705" y="6156246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6449318" y="6235303"/>
            <a:ext cx="183118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9" name="Text 15"/>
          <p:cNvSpPr/>
          <p:nvPr/>
        </p:nvSpPr>
        <p:spPr>
          <a:xfrm>
            <a:off x="7700963" y="6129933"/>
            <a:ext cx="3448526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Quantum Machine Learning</a:t>
            </a:r>
            <a:endParaRPr lang="en-US" sz="2050" dirty="0"/>
          </a:p>
        </p:txBody>
      </p:sp>
      <p:sp>
        <p:nvSpPr>
          <p:cNvPr id="20" name="Text 16"/>
          <p:cNvSpPr/>
          <p:nvPr/>
        </p:nvSpPr>
        <p:spPr>
          <a:xfrm>
            <a:off x="7700963" y="6585823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Harnessing the power of quantum computing to enhance predictive analytics and decision-making in logistics.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Quantum Annealing for Vehicle Routing Optimization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Improved Efficiency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annealing can rapidly find optimal routes, reducing transportation costs and emissions.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30496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Real-Time Adaptability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algorithms can quickly re-optimize routes in response to dynamic changes, such as traffic or weather conditions.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36833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Enhanced Decision-Making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computing provides deeper insights into complex logistics variables, enabling more informed strategic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9984" y="2628662"/>
            <a:ext cx="4974312" cy="297215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16875" y="1204317"/>
            <a:ext cx="7710249" cy="1280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Quantum Simulations for Supply Chain Risk Management</a:t>
            </a:r>
            <a:endParaRPr lang="en-US" sz="4000" dirty="0"/>
          </a:p>
        </p:txBody>
      </p:sp>
      <p:sp>
        <p:nvSpPr>
          <p:cNvPr id="5" name="Shape 1"/>
          <p:cNvSpPr/>
          <p:nvPr/>
        </p:nvSpPr>
        <p:spPr>
          <a:xfrm>
            <a:off x="716875" y="2791658"/>
            <a:ext cx="3752731" cy="2178248"/>
          </a:xfrm>
          <a:prstGeom prst="roundRect">
            <a:avLst>
              <a:gd name="adj" fmla="val 394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929283" y="3004066"/>
            <a:ext cx="2560320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Scenario Modeling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929283" y="3446859"/>
            <a:ext cx="3327916" cy="131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simulations can model complex supply chain scenarios to anticipate and mitigate potential disruptions.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4674394" y="2791658"/>
            <a:ext cx="3752731" cy="2178248"/>
          </a:xfrm>
          <a:prstGeom prst="roundRect">
            <a:avLst>
              <a:gd name="adj" fmla="val 394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886801" y="3004066"/>
            <a:ext cx="2560320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Predictive Analytics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4886801" y="3446859"/>
            <a:ext cx="3327916" cy="131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Quantum-powered predictive models can forecast demand, inventory levels, and other critical supply chain metrics.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716875" y="5174694"/>
            <a:ext cx="3752731" cy="1850588"/>
          </a:xfrm>
          <a:prstGeom prst="roundRect">
            <a:avLst>
              <a:gd name="adj" fmla="val 464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929283" y="5387102"/>
            <a:ext cx="2560320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Resilience Planning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929283" y="5829895"/>
            <a:ext cx="3327916" cy="982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computing enables the design of more robust and adaptable supply chain networks.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4674394" y="5174694"/>
            <a:ext cx="3752731" cy="1850588"/>
          </a:xfrm>
          <a:prstGeom prst="roundRect">
            <a:avLst>
              <a:gd name="adj" fmla="val 464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886801" y="5387102"/>
            <a:ext cx="3321129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Optimization Opportunities</a:t>
            </a:r>
            <a:endParaRPr lang="en-US" sz="2000" dirty="0"/>
          </a:p>
        </p:txBody>
      </p:sp>
      <p:sp>
        <p:nvSpPr>
          <p:cNvPr id="16" name="Text 12"/>
          <p:cNvSpPr/>
          <p:nvPr/>
        </p:nvSpPr>
        <p:spPr>
          <a:xfrm>
            <a:off x="4886801" y="5829895"/>
            <a:ext cx="3327916" cy="982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algorithms can identify optimal strategies to minimize risk and maximize efficiency.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026" y="2567464"/>
            <a:ext cx="5066228" cy="309467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074688" y="859393"/>
            <a:ext cx="7967424" cy="1050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100"/>
              </a:lnSpc>
              <a:buNone/>
            </a:pPr>
            <a:r>
              <a:rPr lang="en-US" sz="33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Quantum Sensors for Asset Tracking and Inventory Management</a:t>
            </a:r>
            <a:endParaRPr lang="en-US" sz="33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4688" y="2161818"/>
            <a:ext cx="420172" cy="42017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074688" y="2749987"/>
            <a:ext cx="2101096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Real-Time Visibility</a:t>
            </a:r>
            <a:endParaRPr lang="en-US" sz="1650" dirty="0"/>
          </a:p>
        </p:txBody>
      </p:sp>
      <p:sp>
        <p:nvSpPr>
          <p:cNvPr id="7" name="Text 2"/>
          <p:cNvSpPr/>
          <p:nvPr/>
        </p:nvSpPr>
        <p:spPr>
          <a:xfrm>
            <a:off x="6074688" y="3113484"/>
            <a:ext cx="7967424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sensors enable precise, real-time tracking of assets and inventory across the supply chain.</a:t>
            </a:r>
            <a:endParaRPr lang="en-US" sz="13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4688" y="3886676"/>
            <a:ext cx="420172" cy="420172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074688" y="4474845"/>
            <a:ext cx="2311837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Optimized Stock Levels</a:t>
            </a:r>
            <a:endParaRPr lang="en-US" sz="1650" dirty="0"/>
          </a:p>
        </p:txBody>
      </p:sp>
      <p:sp>
        <p:nvSpPr>
          <p:cNvPr id="10" name="Text 4"/>
          <p:cNvSpPr/>
          <p:nvPr/>
        </p:nvSpPr>
        <p:spPr>
          <a:xfrm>
            <a:off x="6074688" y="4838343"/>
            <a:ext cx="7967424" cy="537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Quantum-powered inventory management systems can accurately forecast demand and optimize stock levels.</a:t>
            </a:r>
            <a:endParaRPr lang="en-US" sz="13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4688" y="5880497"/>
            <a:ext cx="420172" cy="42017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074688" y="6468666"/>
            <a:ext cx="2101096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Increased Efficiency</a:t>
            </a:r>
            <a:endParaRPr lang="en-US" sz="1650" dirty="0"/>
          </a:p>
        </p:txBody>
      </p:sp>
      <p:sp>
        <p:nvSpPr>
          <p:cNvPr id="13" name="Text 6"/>
          <p:cNvSpPr/>
          <p:nvPr/>
        </p:nvSpPr>
        <p:spPr>
          <a:xfrm>
            <a:off x="6074688" y="6832163"/>
            <a:ext cx="7967424" cy="537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technologies streamline logistics operations, reducing waste and improving overall productivity.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8794" y="2692241"/>
            <a:ext cx="4976813" cy="284511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13065" y="562332"/>
            <a:ext cx="7717869" cy="1909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Combining Quantum and Classical Computing for Hybrid Solutions</a:t>
            </a:r>
            <a:endParaRPr lang="en-US" sz="40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065" y="2777728"/>
            <a:ext cx="1018699" cy="162984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2037278" y="2981444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Preprocessing</a:t>
            </a:r>
            <a:endParaRPr lang="en-US" sz="2000" dirty="0"/>
          </a:p>
        </p:txBody>
      </p:sp>
      <p:sp>
        <p:nvSpPr>
          <p:cNvPr id="7" name="Text 2"/>
          <p:cNvSpPr/>
          <p:nvPr/>
        </p:nvSpPr>
        <p:spPr>
          <a:xfrm>
            <a:off x="2037278" y="3421856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Classical computing excels at handling large datasets, preparing them for quantum analysis.</a:t>
            </a:r>
            <a:endParaRPr lang="en-US" sz="16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065" y="4407575"/>
            <a:ext cx="1018699" cy="162984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037278" y="4611291"/>
            <a:ext cx="2757368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Quantum Optimization</a:t>
            </a:r>
            <a:endParaRPr lang="en-US" sz="2000" dirty="0"/>
          </a:p>
        </p:txBody>
      </p:sp>
      <p:sp>
        <p:nvSpPr>
          <p:cNvPr id="10" name="Text 4"/>
          <p:cNvSpPr/>
          <p:nvPr/>
        </p:nvSpPr>
        <p:spPr>
          <a:xfrm>
            <a:off x="2037278" y="5051703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algorithms can solve complex optimization problems that are intractable for classical computers.</a:t>
            </a:r>
            <a:endParaRPr lang="en-US" sz="16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3065" y="6037421"/>
            <a:ext cx="1018699" cy="1629847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037278" y="6241137"/>
            <a:ext cx="289691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Hybrid Decision-Making</a:t>
            </a:r>
            <a:endParaRPr lang="en-US" sz="2000" dirty="0"/>
          </a:p>
        </p:txBody>
      </p:sp>
      <p:sp>
        <p:nvSpPr>
          <p:cNvPr id="13" name="Text 6"/>
          <p:cNvSpPr/>
          <p:nvPr/>
        </p:nvSpPr>
        <p:spPr>
          <a:xfrm>
            <a:off x="2037278" y="6681549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Combining quantum and classical insights enables more informed and agile logistics decision-making.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474952"/>
            <a:ext cx="4919305" cy="327957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75235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Overcoming Challenges in Implementing Quantum Technologies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34740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6469499" y="3559016"/>
            <a:ext cx="1316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3"/>
          <p:cNvSpPr/>
          <p:nvPr/>
        </p:nvSpPr>
        <p:spPr>
          <a:xfrm>
            <a:off x="7017306" y="3474006"/>
            <a:ext cx="28524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Hardware Limitations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017306" y="396442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Ongoing development is needed to scale and stabilize quantum hardware for real-world logistics applications.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1867" y="34740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332244" y="3559016"/>
            <a:ext cx="18954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10908983" y="34740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Software Integration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908983" y="396442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Seamless integration of quantum solutions with existing logistics systems and processes is crucial.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0190" y="62609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436757" y="6345912"/>
            <a:ext cx="19704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1"/>
          <p:cNvSpPr/>
          <p:nvPr/>
        </p:nvSpPr>
        <p:spPr>
          <a:xfrm>
            <a:off x="7017306" y="62609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Talent Acquisition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7017306" y="675132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Attracting and retaining skilled quantum computing professionals is a key challenge for logistics companies.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43043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7721" y="244197"/>
            <a:ext cx="3474839" cy="195464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84014" y="2980492"/>
            <a:ext cx="13262372" cy="12215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Case Studies: Successful Quantum Computing Applications in Logistics</a:t>
            </a:r>
            <a:endParaRPr lang="en-US" sz="3800" dirty="0"/>
          </a:p>
        </p:txBody>
      </p:sp>
      <p:sp>
        <p:nvSpPr>
          <p:cNvPr id="5" name="Shape 1"/>
          <p:cNvSpPr/>
          <p:nvPr/>
        </p:nvSpPr>
        <p:spPr>
          <a:xfrm>
            <a:off x="684014" y="4495205"/>
            <a:ext cx="13262372" cy="3202900"/>
          </a:xfrm>
          <a:prstGeom prst="roundRect">
            <a:avLst>
              <a:gd name="adj" fmla="val 256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691634" y="4502825"/>
            <a:ext cx="13245703" cy="5623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888563" y="4627602"/>
            <a:ext cx="402014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Company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5307092" y="4627602"/>
            <a:ext cx="401633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Application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9721810" y="4627602"/>
            <a:ext cx="402014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Benefits</a:t>
            </a:r>
            <a:endParaRPr lang="en-US" sz="1500" dirty="0"/>
          </a:p>
        </p:txBody>
      </p:sp>
      <p:sp>
        <p:nvSpPr>
          <p:cNvPr id="10" name="Shape 6"/>
          <p:cNvSpPr/>
          <p:nvPr/>
        </p:nvSpPr>
        <p:spPr>
          <a:xfrm>
            <a:off x="691634" y="5065157"/>
            <a:ext cx="13245703" cy="8751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888563" y="5189934"/>
            <a:ext cx="402014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DHL</a:t>
            </a:r>
            <a:endParaRPr lang="en-US" sz="1500" dirty="0"/>
          </a:p>
        </p:txBody>
      </p:sp>
      <p:sp>
        <p:nvSpPr>
          <p:cNvPr id="12" name="Text 8"/>
          <p:cNvSpPr/>
          <p:nvPr/>
        </p:nvSpPr>
        <p:spPr>
          <a:xfrm>
            <a:off x="5307092" y="5189934"/>
            <a:ext cx="401633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Quantum-Powered Vehicle Routing</a:t>
            </a:r>
            <a:endParaRPr lang="en-US" sz="1500" dirty="0"/>
          </a:p>
        </p:txBody>
      </p:sp>
      <p:sp>
        <p:nvSpPr>
          <p:cNvPr id="13" name="Text 9"/>
          <p:cNvSpPr/>
          <p:nvPr/>
        </p:nvSpPr>
        <p:spPr>
          <a:xfrm>
            <a:off x="9721810" y="5189934"/>
            <a:ext cx="4020145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20% reduction in transportation costs, 15% decrease in emissions</a:t>
            </a:r>
            <a:endParaRPr lang="en-US" sz="1500" dirty="0"/>
          </a:p>
        </p:txBody>
      </p:sp>
      <p:sp>
        <p:nvSpPr>
          <p:cNvPr id="14" name="Shape 10"/>
          <p:cNvSpPr/>
          <p:nvPr/>
        </p:nvSpPr>
        <p:spPr>
          <a:xfrm>
            <a:off x="691634" y="5940266"/>
            <a:ext cx="13245703" cy="8751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888563" y="6065044"/>
            <a:ext cx="402014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Maersk</a:t>
            </a:r>
            <a:endParaRPr lang="en-US" sz="1500" dirty="0"/>
          </a:p>
        </p:txBody>
      </p:sp>
      <p:sp>
        <p:nvSpPr>
          <p:cNvPr id="16" name="Text 12"/>
          <p:cNvSpPr/>
          <p:nvPr/>
        </p:nvSpPr>
        <p:spPr>
          <a:xfrm>
            <a:off x="5307092" y="6065044"/>
            <a:ext cx="4016335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Simulations for Supply Chain Risk Management</a:t>
            </a:r>
            <a:endParaRPr lang="en-US" sz="1500" dirty="0"/>
          </a:p>
        </p:txBody>
      </p:sp>
      <p:sp>
        <p:nvSpPr>
          <p:cNvPr id="17" name="Text 13"/>
          <p:cNvSpPr/>
          <p:nvPr/>
        </p:nvSpPr>
        <p:spPr>
          <a:xfrm>
            <a:off x="9721810" y="6065044"/>
            <a:ext cx="4020145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Improved visibility, faster response to disruptions, enhanced resilience</a:t>
            </a:r>
            <a:endParaRPr lang="en-US" sz="1500" dirty="0"/>
          </a:p>
        </p:txBody>
      </p:sp>
      <p:sp>
        <p:nvSpPr>
          <p:cNvPr id="18" name="Shape 14"/>
          <p:cNvSpPr/>
          <p:nvPr/>
        </p:nvSpPr>
        <p:spPr>
          <a:xfrm>
            <a:off x="691634" y="6815376"/>
            <a:ext cx="13245703" cy="8751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888563" y="6940153"/>
            <a:ext cx="402014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Amazon</a:t>
            </a:r>
            <a:endParaRPr lang="en-US" sz="1500" dirty="0"/>
          </a:p>
        </p:txBody>
      </p:sp>
      <p:sp>
        <p:nvSpPr>
          <p:cNvPr id="20" name="Text 16"/>
          <p:cNvSpPr/>
          <p:nvPr/>
        </p:nvSpPr>
        <p:spPr>
          <a:xfrm>
            <a:off x="5307092" y="6940153"/>
            <a:ext cx="4016335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Quantum Sensors for Inventory Optimization</a:t>
            </a:r>
            <a:endParaRPr lang="en-US" sz="1500" dirty="0"/>
          </a:p>
        </p:txBody>
      </p:sp>
      <p:sp>
        <p:nvSpPr>
          <p:cNvPr id="21" name="Text 17"/>
          <p:cNvSpPr/>
          <p:nvPr/>
        </p:nvSpPr>
        <p:spPr>
          <a:xfrm>
            <a:off x="9721810" y="6940153"/>
            <a:ext cx="4020145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99.9% inventory accuracy, reduced stockouts, and optimized storage space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611</Words>
  <Application>Microsoft Office PowerPoint</Application>
  <PresentationFormat>Custom</PresentationFormat>
  <Paragraphs>100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Instrument Sans Semi Bold</vt:lpstr>
      <vt:lpstr>Cambria Math</vt:lpstr>
      <vt:lpstr>Arial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sai charan</dc:creator>
  <cp:lastModifiedBy>sai charan perala</cp:lastModifiedBy>
  <cp:revision>5</cp:revision>
  <dcterms:created xsi:type="dcterms:W3CDTF">2024-10-20T09:08:30Z</dcterms:created>
  <dcterms:modified xsi:type="dcterms:W3CDTF">2024-10-20T11:02:27Z</dcterms:modified>
</cp:coreProperties>
</file>